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6"/>
    <p:sldId id="257" r:id="rId7"/>
    <p:sldId id="258" r:id="rId8"/>
    <p:sldId id="259" r:id="rId9"/>
    <p:sldId id="260" r:id="rId10"/>
    <p:sldId id="261"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viewProps" Target="viewProps.xml"/>
<Relationship Id="rId2" Type="http://schemas.openxmlformats.org/officeDocument/2006/relationships/presProps" Target="presProps.xml"/>
<Relationship Id="rId1" Type="http://schemas.openxmlformats.org/officeDocument/2006/relationships/slideMaster" Target="slideMasters/slideMaster1.xml"/>
<Relationship Id="rId5" Type="http://schemas.openxmlformats.org/officeDocument/2006/relationships/tableStyles" Target="tableStyles.xml"/>
<Relationship Id="rId4" Type="http://schemas.openxmlformats.org/officeDocument/2006/relationships/theme" Target="theme/theme1.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 Id="rId10" Type="http://schemas.openxmlformats.org/officeDocument/2006/relationships/slide" Target="slides/slide5.xml"/>
<Relationship Id="rId11" Type="http://schemas.openxmlformats.org/officeDocument/2006/relationships/slide" Target="slides/slide6.xml"/>
</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xmlns=""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xmlns=""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xmlns=""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xmlns=""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xmlns=""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xmlns=""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xmlns=""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xmlns=""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xmlns=""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xmlns=""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xmlns=""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xmlns=""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xmlns=""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xmlns=""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xmlns=""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xmlns=""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xmlns=""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xmlns=""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xmlns=""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xmlns=""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xmlns=""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xmlns=""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xmlns=""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xmlns=""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xmlns=""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xmlns=""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xmlns=""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xmlns=""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xmlns=""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xmlns=""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xmlns=""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xmlns=""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xmlns=""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xmlns=""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xmlns=""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xmlns=""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xmlns=""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xmlns=""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xmlns=""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xmlns=""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xmlns=""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xmlns=""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xmlns=""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xmlns=""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xmlns=""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xmlns=""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xmlns=""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xmlns=""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xmlns=""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xmlns=""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xmlns=""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xmlns=""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xmlns=""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xmlns=""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xmlns=""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sp>
        <p:nvSpPr>
          <p:cNvPr id="15" name="TextBox 14">
            <a:extLst>
              <a:ext uri="{FF2B5EF4-FFF2-40B4-BE49-F238E27FC236}">
                <a16:creationId xmlns:a16="http://schemas.microsoft.com/office/drawing/2014/main" xmlns=""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xmlns=""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sp>
        <p:nvSpPr>
          <p:cNvPr id="19" name="TextBox 18">
            <a:extLst>
              <a:ext uri="{FF2B5EF4-FFF2-40B4-BE49-F238E27FC236}">
                <a16:creationId xmlns:a16="http://schemas.microsoft.com/office/drawing/2014/main" xmlns=""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xmlns=""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pic>
        <p:nvPicPr>
          <p:cNvPr id="21" name="Picture 20">
            <a:extLst>
              <a:ext uri="{FF2B5EF4-FFF2-40B4-BE49-F238E27FC236}">
                <a16:creationId xmlns:a16="http://schemas.microsoft.com/office/drawing/2014/main" xmlns=""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xmlns=""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sp>
        <p:nvSpPr>
          <p:cNvPr id="29" name="txt_ei_human_health_safety">
            <a:extLst>
              <a:ext uri="{FF2B5EF4-FFF2-40B4-BE49-F238E27FC236}">
                <a16:creationId xmlns:a16="http://schemas.microsoft.com/office/drawing/2014/main" xmlns=""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xmlns=""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xmlns=""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xmlns=""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xmlns=""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xmlns=""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xmlns=""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xmlns=""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xmlns=""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xmlns=""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xmlns=""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xmlns=""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xmlns=""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xmlns=""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xmlns=""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xmlns=""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xmlns=""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xmlns=""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xmlns=""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xmlns=""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xmlns=""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xmlns=""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xmlns=""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xmlns=""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xmlns=""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xmlns=""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xmlns=""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xmlns=""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xmlns=""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xmlns=""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xmlns=""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xmlns=""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xmlns=""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xmlns=""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xmlns=""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xmlns=""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xmlns=""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xmlns=""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xmlns=""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xmlns=""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xmlns=""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xmlns=""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xmlns=""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xmlns=""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xmlns=""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xmlns=""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xmlns=""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xmlns=""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xmlns=""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xmlns=""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xmlns=""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xmlns=""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xmlns=""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xmlns=""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xmlns=""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xmlns=""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xmlns=""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xmlns=""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xmlns=""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xmlns=""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xmlns=""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xmlns=""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xmlns=""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xmlns=""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xmlns=""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xmlns=""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file19f42d0619c8.png"/>
<Relationship Id="rId3" Type="http://schemas.openxmlformats.org/officeDocument/2006/relationships/image" Target="../media/file19f43c0e14c9.png"/>
<Relationship Id="rId4" Type="http://schemas.openxmlformats.org/officeDocument/2006/relationships/image" Target="../media/file19f441146af.png"/>
<Relationship Id="rId5" Type="http://schemas.openxmlformats.org/officeDocument/2006/relationships/image" Target="../media/file19f465295884.png"/>
<Relationship Id="rId6" Type="http://schemas.openxmlformats.org/officeDocument/2006/relationships/image" Target="../media/file19f42f7b533c.png"/>
<Relationship Id="rId7" Type="http://schemas.openxmlformats.org/officeDocument/2006/relationships/image" Target="../media/file19f4189b70.png"/>
<Relationship Id="rId8" Type="http://schemas.openxmlformats.org/officeDocument/2006/relationships/image" Target="../media/file19f470de6950.png"/>
<Relationship Id="rId9" Type="http://schemas.openxmlformats.org/officeDocument/2006/relationships/image" Target="../media/file19f420b42a95.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image" Target="../media/file19f4376d6307.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9f443eb7d7d.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9f4498b5e47.png"/>
<Relationship Id="rId3" Type="http://schemas.openxmlformats.org/officeDocument/2006/relationships/image" Target="../media/file19f44112278d.png"/>
<Relationship Id="rId4" Type="http://schemas.openxmlformats.org/officeDocument/2006/relationships/image" Target="../media/file19f4766f59.png"/>
<Relationship Id="rId5" Type="http://schemas.openxmlformats.org/officeDocument/2006/relationships/image" Target="../media/file19f4c17297e.jp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9f4538161a7.png"/>
<Relationship Id="rId3" Type="http://schemas.openxmlformats.org/officeDocument/2006/relationships/image" Target="../media/file19f4f0217ca.png"/>
<Relationship Id="rId4" Type="http://schemas.openxmlformats.org/officeDocument/2006/relationships/image" Target="../media/file19f4595d2be8.jp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9f46fba673b.jpg"/>
<Relationship Id="rId3" Type="http://schemas.openxmlformats.org/officeDocument/2006/relationships/image" Target="../media/file19f418c642b4.jpg"/>
<Relationship Id="rId4" Type="http://schemas.openxmlformats.org/officeDocument/2006/relationships/image" Target="../media/file19f449b54dd6.jpg"/>
<Relationship Id="rId5" Type="http://schemas.openxmlformats.org/officeDocument/2006/relationships/image" Target="../media/file19f47b486be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descr=""/>
          <p:cNvPicPr>
            <a:picLocks noGrp="1"/>
          </p:cNvPicPr>
          <p:nvPr>
            <p:ph type="pic" sz="quarter" idx="17" hasCustomPrompt="1"/>
          </p:nvPr>
        </p:nvPicPr>
        <p:blipFill>
          <a:blip cstate="print" r:embed="rId2"/>
          <a:stretch>
            <a:fillRect/>
          </a:stretch>
        </p:blipFill>
        <p:spPr>
          <a:xfrm>
            <a:off x="1739339" y="1273036"/>
            <a:ext cx="6035040" cy="4389120"/>
          </a:xfrm>
          <a:prstGeom prst="rect">
            <a:avLst/>
          </a:prstGeom>
        </p:spPr>
      </p:pic>
      <p:pic>
        <p:nvPicPr>
          <p:cNvPr id="3" name="Rounded Rectangle 15" descr=""/>
          <p:cNvPicPr>
            <a:picLocks noGrp="1"/>
          </p:cNvPicPr>
          <p:nvPr>
            <p:ph/>
          </p:nvPr>
        </p:nvPicPr>
        <p:blipFill>
          <a:blip cstate="print" r:embed="rId3"/>
          <a:stretch>
            <a:fillRect/>
          </a:stretch>
        </p:blipFill>
        <p:spPr>
          <a:xfrm>
            <a:off x="109728" y="2484035"/>
            <a:ext cx="1920240" cy="914400"/>
          </a:xfrm>
          <a:prstGeom prst="rect">
            <a:avLst/>
          </a:prstGeom>
        </p:spPr>
      </p:pic>
      <p:pic>
        <p:nvPicPr>
          <p:cNvPr id="4" name="Rounded Rectangle 16" descr=""/>
          <p:cNvPicPr>
            <a:picLocks noGrp="1"/>
          </p:cNvPicPr>
          <p:nvPr>
            <p:ph/>
          </p:nvPr>
        </p:nvPicPr>
        <p:blipFill>
          <a:blip cstate="print" r:embed="rId4"/>
          <a:stretch>
            <a:fillRect/>
          </a:stretch>
        </p:blipFill>
        <p:spPr>
          <a:xfrm>
            <a:off x="109022" y="3500376"/>
            <a:ext cx="1920240" cy="914400"/>
          </a:xfrm>
          <a:prstGeom prst="rect">
            <a:avLst/>
          </a:prstGeom>
        </p:spPr>
      </p:pic>
      <p:pic>
        <p:nvPicPr>
          <p:cNvPr id="5" name="Rounded Rectangle 17" descr=""/>
          <p:cNvPicPr>
            <a:picLocks noGrp="1"/>
          </p:cNvPicPr>
          <p:nvPr>
            <p:ph/>
          </p:nvPr>
        </p:nvPicPr>
        <p:blipFill>
          <a:blip cstate="print" r:embed="rId5"/>
          <a:stretch>
            <a:fillRect/>
          </a:stretch>
        </p:blipFill>
        <p:spPr>
          <a:xfrm>
            <a:off x="109022" y="4523096"/>
            <a:ext cx="1920240" cy="914400"/>
          </a:xfrm>
          <a:prstGeom prst="rect">
            <a:avLst/>
          </a:prstGeom>
        </p:spPr>
      </p:pic>
      <p:pic>
        <p:nvPicPr>
          <p:cNvPr id="6" name="Rounded Rectangle 18" descr=""/>
          <p:cNvPicPr>
            <a:picLocks noGrp="1"/>
          </p:cNvPicPr>
          <p:nvPr>
            <p:ph/>
          </p:nvPr>
        </p:nvPicPr>
        <p:blipFill>
          <a:blip cstate="print" r:embed="rId6"/>
          <a:stretch>
            <a:fillRect/>
          </a:stretch>
        </p:blipFill>
        <p:spPr>
          <a:xfrm>
            <a:off x="109728" y="1467700"/>
            <a:ext cx="1920240" cy="914400"/>
          </a:xfrm>
          <a:prstGeom prst="rect">
            <a:avLst/>
          </a:prstGeom>
        </p:spPr>
      </p:pic>
      <p:pic>
        <p:nvPicPr>
          <p:cNvPr id="7" name="Rectangle 6" descr=""/>
          <p:cNvPicPr>
            <a:picLocks noGrp="1"/>
          </p:cNvPicPr>
          <p:nvPr>
            <p:ph/>
          </p:nvPr>
        </p:nvPicPr>
        <p:blipFill>
          <a:blip cstate="print" r:embed="rId7"/>
          <a:stretch>
            <a:fillRect/>
          </a:stretch>
        </p:blipFill>
        <p:spPr>
          <a:xfrm>
            <a:off x="0" y="2139"/>
            <a:ext cx="7772400" cy="1371600"/>
          </a:xfrm>
          <a:prstGeom prst="rect">
            <a:avLst/>
          </a:prstGeom>
        </p:spPr>
      </p:pic>
      <p:pic>
        <p:nvPicPr>
          <p:cNvPr id="8" name="Rectangle 7" descr=""/>
          <p:cNvPicPr>
            <a:picLocks noGrp="1"/>
          </p:cNvPicPr>
          <p:nvPr>
            <p:ph/>
          </p:nvPr>
        </p:nvPicPr>
        <p:blipFill>
          <a:blip cstate="print" r:embed="rId8"/>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OCT 22 – OCT 30, 2012 ]</a:t>
            </a:r>
          </a:p>
        </p:txBody>
      </p:sp>
      <p:sp>
        <p:nvSpPr>
          <p:cNvPr id="10" name="txt_event_ttl"/>
          <p:cNvSpPr>
            <a:spLocks noGrp="1"/>
          </p:cNvSpPr>
          <p:nvPr>
            <p:ph type="body" sz="quarter" idx="10" hasCustomPrompt="1"/>
          </p:nvPr>
        </p:nvSpPr>
        <p:spPr>
          <a:xfrm>
            <a:off x="0" y="452799"/>
            <a:ext cx="7772400" cy="914400"/>
          </a:xfrm>
        </p:spPr>
        <p:txBody>
          <a:bodyPr/>
          <a:lstStyle/>
          <a:p>
            <a:r>
              <a:rPr/>
              <a:t>HURRICANE SANDY</a:t>
            </a:r>
          </a:p>
        </p:txBody>
      </p:sp>
      <p:sp>
        <p:nvSpPr>
          <p:cNvPr id="11" name="txt_dash_v1"/>
          <p:cNvSpPr>
            <a:spLocks noGrp="1"/>
          </p:cNvSpPr>
          <p:nvPr>
            <p:ph type="body" sz="quarter" idx="18" hasCustomPrompt="1"/>
          </p:nvPr>
        </p:nvSpPr>
        <p:spPr>
          <a:xfrm>
            <a:off x="605410" y="1474156"/>
            <a:ext cx="914400" cy="457200"/>
          </a:xfrm>
        </p:spPr>
        <p:txBody>
          <a:bodyPr/>
          <a:lstStyle/>
          <a:p>
            <a:r>
              <a:rPr/>
              <a:t>ES</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(extratropical storm)</a:t>
            </a:r>
          </a:p>
        </p:txBody>
      </p:sp>
      <p:sp>
        <p:nvSpPr>
          <p:cNvPr id="13" name="txt_dash_v2"/>
          <p:cNvSpPr>
            <a:spLocks noGrp="1"/>
          </p:cNvSpPr>
          <p:nvPr>
            <p:ph type="body" sz="quarter" idx="19" hasCustomPrompt="1"/>
          </p:nvPr>
        </p:nvSpPr>
        <p:spPr>
          <a:xfrm>
            <a:off x="605410" y="2490420"/>
            <a:ext cx="914400" cy="457200"/>
          </a:xfrm>
        </p:spPr>
        <p:txBody>
          <a:bodyPr/>
          <a:lstStyle/>
          <a:p>
            <a:r>
              <a:rPr/>
              <a:t>8.6</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39</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Speed</a:t>
            </a:r>
          </a:p>
        </p:txBody>
      </p:sp>
      <p:sp>
        <p:nvSpPr>
          <p:cNvPr id="17" name="txt_dash_v4"/>
          <p:cNvSpPr>
            <a:spLocks noGrp="1"/>
          </p:cNvSpPr>
          <p:nvPr>
            <p:ph type="body" sz="quarter" idx="21" hasCustomPrompt="1"/>
          </p:nvPr>
        </p:nvSpPr>
        <p:spPr>
          <a:xfrm>
            <a:off x="606116" y="4522671"/>
            <a:ext cx="914400" cy="457200"/>
          </a:xfrm>
        </p:spPr>
        <p:txBody>
          <a:bodyPr/>
          <a:lstStyle/>
          <a:p>
            <a:r>
              <a:rPr/>
              <a:t>3-5</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Storm Surge (max)*</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Sandy at “Delaware NERR”</a:t>
            </a:r>
          </a:p>
        </p:txBody>
      </p:sp>
      <p:sp>
        <p:nvSpPr>
          <p:cNvPr id="20" name="txt_storm_bkgd"/>
          <p:cNvSpPr>
            <a:spLocks noGrp="1"/>
          </p:cNvSpPr>
          <p:nvPr>
            <p:ph type="body" sz="quarter" idx="16" hasCustomPrompt="1"/>
          </p:nvPr>
        </p:nvSpPr>
        <p:spPr>
          <a:xfrm>
            <a:off x="0" y="7085500"/>
            <a:ext cx="7772400" cy="1554480"/>
          </a:xfrm>
        </p:spPr>
        <p:txBody>
          <a:bodyPr/>
          <a:lstStyle/>
          <a:p>
            <a:r>
              <a:rPr/>
              <a:t>Hurricane Sandy was the deadliest, most destructive, and strongest hurricane of the 2012 Atlantic season. Sandy made landfall near Atlantic City, New Jersey on Oct. 29. An unusual combination of hurricane conditions and cold fronts made Sandy particularly potent along with a higher-than-usual full moon high tide. Lower Delaware experienced heavy rainfall, high winds, and flooding. NOAA estimates Sandy caused at least $80 billion (adjusted for 2022) in damages, making it the fourth costliest hurricane in U.S. history.
The effects of Sandy were observed at the Delaware NERR (DNERR) Research Reserve through the System-Wide Monitoring Program (SWMP), which tracks short-term variability and long-term change of weather and water quality in the areas surrounding Dover and Kent County, Delaware.</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DNERR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April 25, 2022</a:t>
            </a:r>
          </a:p>
        </p:txBody>
      </p:sp>
      <p:pic>
        <p:nvPicPr>
          <p:cNvPr id="23" name="img_resrv_logo" descr=""/>
          <p:cNvPicPr>
            <a:picLocks noGrp="1"/>
          </p:cNvPicPr>
          <p:nvPr>
            <p:ph type="pic" sz="quarter" idx="12"/>
          </p:nvPr>
        </p:nvPicPr>
        <p:blipFill>
          <a:blip cstate="print" r:embed="rId9"/>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DNERR</a:t>
            </a:r>
          </a:p>
        </p:txBody>
      </p:sp>
      <p:sp>
        <p:nvSpPr>
          <p:cNvPr id="3" name="txt_resrv_nerrs_desc"/>
          <p:cNvSpPr>
            <a:spLocks noGrp="1"/>
          </p:cNvSpPr>
          <p:nvPr>
            <p:ph type="body" sz="quarter" idx="11"/>
          </p:nvPr>
        </p:nvSpPr>
        <p:spPr>
          <a:xfrm>
            <a:off x="1872342" y="228598"/>
            <a:ext cx="5212080" cy="914400"/>
          </a:xfrm>
        </p:spPr>
        <p:txBody>
          <a:bodyPr/>
          <a:lstStyle/>
          <a:p>
            <a:r>
              <a:rPr/>
              <a:t>Delaware NERR (DNERR) is one of 29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DNERR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DNERR operates a weather station located in Saint Jones River (SJ) and maintains four continuous, long-term water quality stations at Blackbird Landing (BL), Division Stree (DS), Lebanon Landing (LL), and Scotton Landing (SL) locations.
DNERR is part of the SWMP. As Hurricane Sandy approached Delaware, DNERR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descr=""/>
          <p:cNvPicPr>
            <a:picLocks noGrp="1"/>
          </p:cNvPicPr>
          <p:nvPr>
            <p:ph type="pic" sz="quarter" idx="14"/>
          </p:nvPr>
        </p:nvPicPr>
        <p:blipFill>
          <a:blip cstate="print" r:embed="rId2"/>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Sandy formed in the Caribbean Sea on Oct. 22. The hurricane was a Category 1 as it moved north along the Carolinas on Oct. 28, strengthened to a Category 2 as it turned toward the East Coast, and weakened to an extratropical storm when it made landfall on Oct. 29 near Atlantic City, New Jersey.</a:t>
            </a:r>
          </a:p>
        </p:txBody>
      </p:sp>
      <p:sp>
        <p:nvSpPr>
          <p:cNvPr id="3" name="txt_ei_human_health_safety"/>
          <p:cNvSpPr>
            <a:spLocks noGrp="1"/>
          </p:cNvSpPr>
          <p:nvPr>
            <p:ph type="body" sz="quarter" idx="14"/>
          </p:nvPr>
        </p:nvSpPr>
        <p:spPr>
          <a:xfrm>
            <a:off x="4981128" y="951484"/>
            <a:ext cx="2743200" cy="1463040"/>
          </a:xfrm>
        </p:spPr>
        <p:txBody>
          <a:bodyPr/>
          <a:lstStyle/>
          <a:p>
            <a:r>
              <a:rPr/>
              <a:t>Delaware experienced heavy rains and storm surges that resulted in record flooding, thousands of people lost power, and dunes were breached.</a:t>
            </a:r>
          </a:p>
        </p:txBody>
      </p:sp>
      <p:sp>
        <p:nvSpPr>
          <p:cNvPr id="4" name="txt_ei_economic_losses"/>
          <p:cNvSpPr>
            <a:spLocks noGrp="1"/>
          </p:cNvSpPr>
          <p:nvPr>
            <p:ph type="body" sz="quarter" idx="15"/>
          </p:nvPr>
        </p:nvSpPr>
        <p:spPr>
          <a:xfrm>
            <a:off x="4983480" y="2836284"/>
            <a:ext cx="2743200" cy="1188720"/>
          </a:xfrm>
        </p:spPr>
        <p:txBody>
          <a:bodyPr/>
          <a:lstStyle/>
          <a:p>
            <a:r>
              <a:rPr/>
              <a:t>Damage and losses due to Sandy’s impacts on the U.S. totaled $80 billion.
Delaware's Prime Hook National Wildlife Refuge underwent a $38 million restoration effort to repair the marsh, restore the natural water flow, repair breaks in the existing dunes, and create a marsh and beach to withstand storms and impacts of climate change.</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(i.e., oysters, crabs, lobster, fish, aquatic plants, phytoplankton) rely on specific levels of salinity, dissolved oxygen, and turbidity to thrive and survive. The water quality in the reserve was impacted by Sandy with significant drops in salinity levels and increases in turbidity levels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Sandy: 10/28/2012 - 11/1/2012</a:t>
            </a:r>
          </a:p>
        </p:txBody>
      </p:sp>
      <p:sp>
        <p:nvSpPr>
          <p:cNvPr id="7" name="txt_weather_co_box"/>
          <p:cNvSpPr>
            <a:spLocks noGrp="1"/>
          </p:cNvSpPr>
          <p:nvPr>
            <p:ph type="body" sz="quarter" idx="12"/>
          </p:nvPr>
        </p:nvSpPr>
        <p:spPr>
          <a:xfrm>
            <a:off x="6225679" y="7328628"/>
            <a:ext cx="1417320" cy="2240280"/>
          </a:xfrm>
        </p:spPr>
        <p:txBody>
          <a:bodyPr/>
          <a:lstStyle/>
          <a:p>
            <a:r>
              <a:rPr/>
              <a:t>The highest local rainfall and wind measurements were recorded when Sandy approached Delaware and made landfall in Atlantic City, New Jersey.</a:t>
            </a:r>
          </a:p>
        </p:txBody>
      </p:sp>
      <p:pic>
        <p:nvPicPr>
          <p:cNvPr id="8" name="img_storm_track" descr=""/>
          <p:cNvPicPr>
            <a:picLocks noGrp="1"/>
          </p:cNvPicPr>
          <p:nvPr>
            <p:ph type="pic" sz="quarter" idx="11"/>
          </p:nvPr>
        </p:nvPicPr>
        <p:blipFill>
          <a:blip cstate="print" r:embed="rId2"/>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Rainfall measurements at the St. Jones River weather station from Oct. 22 through Oct. 30.</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a:t>Maximum Wind Speed readings at the St. Jones River weather station from Oct. 22 through Oct. 30.</a:t>
            </a:r>
          </a:p>
        </p:txBody>
      </p:sp>
      <p:sp>
        <p:nvSpPr>
          <p:cNvPr id="6" name="txt_met_storm_desc"/>
          <p:cNvSpPr>
            <a:spLocks noGrp="1"/>
          </p:cNvSpPr>
          <p:nvPr>
            <p:ph type="body" sz="quarter" idx="16"/>
          </p:nvPr>
        </p:nvSpPr>
        <p:spPr>
          <a:xfrm>
            <a:off x="4021164" y="4957997"/>
            <a:ext cx="3749040" cy="5029200"/>
          </a:xfrm>
        </p:spPr>
        <p:txBody>
          <a:bodyPr/>
          <a:lstStyle/>
          <a:p>
            <a:r>
              <a:rPr/>
              <a:t>Impacts to Delaware from Hurricane Sandy resulted in property damage, street flooding, power outages, dune breaches, and beach erosion. Heavy rains fell over Delaware with 8.6 total inches of rainfall recorded at the St. Jones River weather station. The combined effect of storm surge and a full moon high tide produced max inundation levels of 3-5 ft in areas along the coastline. The highest storm surges recorded by the National Ocean Service (NOS) gauges in Delaware were 5.99 ft above normal tide levels at Delaware City and 5.80 ft at Reedy Point. The maximum wind speed recorded at the St. Jones River weather station was 39 mph. 
Sandy is often described as an anomaly as several factors were at play, including the rare track, the large size of the storm, a higher-than-usual full moon high tide, and a cold front that resulted in a hybrid of two storm systems. For many, it was a call to action to take a hard look at the vulnerability of coastal communities and the reality that coastal storms are intensifying, and that sea-level rise and climate change will only heighten the risk in the future.</a:t>
            </a:r>
          </a:p>
        </p:txBody>
      </p:sp>
      <p:pic>
        <p:nvPicPr>
          <p:cNvPr id="7" name="img_met_plot_1" descr=""/>
          <p:cNvPicPr>
            <a:picLocks noGrp="1"/>
          </p:cNvPicPr>
          <p:nvPr>
            <p:ph type="pic" sz="quarter" idx="18"/>
          </p:nvPr>
        </p:nvPicPr>
        <p:blipFill>
          <a:blip cstate="print" r:embed="rId2"/>
          <a:stretch>
            <a:fillRect/>
          </a:stretch>
        </p:blipFill>
        <p:spPr>
          <a:xfrm>
            <a:off x="276017" y="602753"/>
            <a:ext cx="3657600" cy="5212080"/>
          </a:xfrm>
          <a:prstGeom prst="rect">
            <a:avLst/>
          </a:prstGeom>
        </p:spPr>
      </p:pic>
      <p:pic>
        <p:nvPicPr>
          <p:cNvPr id="8" name="img_met_plot_2" descr=""/>
          <p:cNvPicPr>
            <a:picLocks noGrp="1"/>
          </p:cNvPicPr>
          <p:nvPr>
            <p:ph type="pic" sz="quarter" idx="19"/>
          </p:nvPr>
        </p:nvPicPr>
        <p:blipFill>
          <a:blip cstate="print" r:embed="rId3"/>
          <a:stretch>
            <a:fillRect/>
          </a:stretch>
        </p:blipFill>
        <p:spPr>
          <a:xfrm>
            <a:off x="274320" y="6991002"/>
            <a:ext cx="3657600" cy="2468880"/>
          </a:xfrm>
          <a:prstGeom prst="rect">
            <a:avLst/>
          </a:prstGeom>
        </p:spPr>
      </p:pic>
      <p:pic>
        <p:nvPicPr>
          <p:cNvPr id="9" name="img_storm_1" descr=""/>
          <p:cNvPicPr>
            <a:picLocks noGrp="1"/>
          </p:cNvPicPr>
          <p:nvPr>
            <p:ph type="pic" sz="quarter" idx="14"/>
          </p:nvPr>
        </p:nvPicPr>
        <p:blipFill>
          <a:blip cstate="print" r:embed="rId4"/>
          <a:stretch>
            <a:fillRect/>
          </a:stretch>
        </p:blipFill>
        <p:spPr>
          <a:xfrm>
            <a:off x="4023360" y="3153"/>
            <a:ext cx="3749040" cy="2468880"/>
          </a:xfrm>
          <a:prstGeom prst="rect">
            <a:avLst/>
          </a:prstGeom>
        </p:spPr>
      </p:pic>
      <p:pic>
        <p:nvPicPr>
          <p:cNvPr id="10" name="img_storm_2" descr=""/>
          <p:cNvPicPr>
            <a:picLocks noGrp="1"/>
          </p:cNvPicPr>
          <p:nvPr>
            <p:ph type="pic" sz="quarter" idx="15"/>
          </p:nvPr>
        </p:nvPicPr>
        <p:blipFill>
          <a:blip cstate="print" r:embed="rId5"/>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Florence brought heavy rains and freshwater and storm surge flooding to Delaware.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Salinity levels quickly dropped at Scotton Landing (SL) as Sandy approached the reserve and then remained low as freshwater flooding came to the area over several days.</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Sandy: 10/28/2012 - 11/1/2012</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a:t>Salinity levels from Oct. 22 to Nov. 12.</a:t>
            </a:r>
          </a:p>
        </p:txBody>
      </p:sp>
      <p:sp>
        <p:nvSpPr>
          <p:cNvPr id="6" name="txt_wq_plot_ttl_2"/>
          <p:cNvSpPr>
            <a:spLocks noGrp="1"/>
          </p:cNvSpPr>
          <p:nvPr>
            <p:ph type="body" sz="quarter" idx="14" hasCustomPrompt="1"/>
          </p:nvPr>
        </p:nvSpPr>
        <p:spPr>
          <a:xfrm>
            <a:off x="3900142" y="3533495"/>
            <a:ext cx="3840480" cy="548640"/>
          </a:xfrm>
        </p:spPr>
        <p:txBody>
          <a:bodyPr/>
          <a:lstStyle/>
          <a:p>
            <a:r>
              <a:rPr/>
              <a:t>Turbidity</a:t>
            </a:r>
          </a:p>
        </p:txBody>
      </p:sp>
      <p:sp>
        <p:nvSpPr>
          <p:cNvPr id="7" name="txt_wq_plot_caption_2"/>
          <p:cNvSpPr>
            <a:spLocks noGrp="1"/>
          </p:cNvSpPr>
          <p:nvPr>
            <p:ph type="body" sz="quarter" idx="22"/>
          </p:nvPr>
        </p:nvSpPr>
        <p:spPr>
          <a:xfrm>
            <a:off x="3872079" y="6591572"/>
            <a:ext cx="3749040" cy="274320"/>
          </a:xfrm>
        </p:spPr>
        <p:txBody>
          <a:bodyPr/>
          <a:lstStyle/>
          <a:p>
            <a:r>
              <a:rPr/>
              <a:t>Turbidity levels from Oct. 22 to Nov. 12.</a:t>
            </a:r>
          </a:p>
        </p:txBody>
      </p:sp>
      <p:sp>
        <p:nvSpPr>
          <p:cNvPr id="8" name="txt_wq_ecosystem"/>
          <p:cNvSpPr>
            <a:spLocks noGrp="1"/>
          </p:cNvSpPr>
          <p:nvPr>
            <p:ph type="body" sz="quarter" idx="24"/>
          </p:nvPr>
        </p:nvSpPr>
        <p:spPr>
          <a:xfrm>
            <a:off x="0" y="6906271"/>
            <a:ext cx="3931920" cy="3017520"/>
          </a:xfrm>
        </p:spPr>
        <p:txBody>
          <a:bodyPr/>
          <a:lstStyle/>
          <a:p>
            <a:r>
              <a:rPr/>
              <a:t>Salinity and Turbidity levels that were recorded at the Scotton Landing (SL) station show initial and post-storm impacts on water quality in this area. Salinity levels quickly dropped at the onset of the storm and recovered slightly as the storm moved on but remained lower than normal for an extended period of time. Turbidity levels (i.e., particles suspended or dissolved in water like sediment such as clay, silt, etc.) show a sharp increase at the storm onset but recover shortly as the storm moved on.
Dramatic changes in water quality such as salinity and turbidity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a:t>Every plant and animal species have habitat preferences and requirements. Understanding these habitats is critical to understanding populations.</a:t>
            </a:r>
          </a:p>
        </p:txBody>
      </p:sp>
      <p:pic>
        <p:nvPicPr>
          <p:cNvPr id="10" name="img_wq_plot_1" descr=""/>
          <p:cNvPicPr>
            <a:picLocks noGrp="1"/>
          </p:cNvPicPr>
          <p:nvPr>
            <p:ph type="pic" sz="quarter" idx="19"/>
          </p:nvPr>
        </p:nvPicPr>
        <p:blipFill>
          <a:blip cstate="print" r:embed="rId2"/>
          <a:stretch>
            <a:fillRect/>
          </a:stretch>
        </p:blipFill>
        <p:spPr>
          <a:xfrm>
            <a:off x="91440" y="4097292"/>
            <a:ext cx="3657600" cy="2468880"/>
          </a:xfrm>
          <a:prstGeom prst="rect">
            <a:avLst/>
          </a:prstGeom>
        </p:spPr>
      </p:pic>
      <p:pic>
        <p:nvPicPr>
          <p:cNvPr id="11" name="img_wq_plot_2" descr=""/>
          <p:cNvPicPr>
            <a:picLocks noGrp="1"/>
          </p:cNvPicPr>
          <p:nvPr>
            <p:ph type="pic" sz="quarter" idx="25"/>
          </p:nvPr>
        </p:nvPicPr>
        <p:blipFill>
          <a:blip cstate="print" r:embed="rId3"/>
          <a:stretch>
            <a:fillRect/>
          </a:stretch>
        </p:blipFill>
        <p:spPr>
          <a:xfrm>
            <a:off x="3931920" y="4099627"/>
            <a:ext cx="3657600" cy="2468880"/>
          </a:xfrm>
          <a:prstGeom prst="rect">
            <a:avLst/>
          </a:prstGeom>
        </p:spPr>
      </p:pic>
      <p:pic>
        <p:nvPicPr>
          <p:cNvPr id="12" name="img_wq_ecosystem" descr=""/>
          <p:cNvPicPr>
            <a:picLocks noGrp="1"/>
          </p:cNvPicPr>
          <p:nvPr>
            <p:ph type="pic" sz="quarter" idx="23"/>
          </p:nvPr>
        </p:nvPicPr>
        <p:blipFill>
          <a:blip cstate="print" r:embed="rId4"/>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Kari St. Laurent, Phd, Research Coordinator (DNREC)
e:  Kari.StLaurent@delaware.gov
p: 302-735-3413</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Delaware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https://dnrec.alpha.delaware.gov/coastal-programs/research-reserve/.
For video, news updates,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@DNERR</a:t>
            </a:r>
          </a:p>
        </p:txBody>
      </p:sp>
      <p:pic>
        <p:nvPicPr>
          <p:cNvPr id="6" name="img_nerr_1" descr=""/>
          <p:cNvPicPr>
            <a:picLocks noGrp="1"/>
          </p:cNvPicPr>
          <p:nvPr>
            <p:ph type="pic" sz="quarter" idx="19"/>
          </p:nvPr>
        </p:nvPicPr>
        <p:blipFill>
          <a:blip cstate="print" r:embed="rId2"/>
          <a:stretch>
            <a:fillRect/>
          </a:stretch>
        </p:blipFill>
        <p:spPr>
          <a:xfrm>
            <a:off x="4672965" y="0"/>
            <a:ext cx="3108960" cy="2194560"/>
          </a:xfrm>
          <a:prstGeom prst="rect">
            <a:avLst/>
          </a:prstGeom>
        </p:spPr>
      </p:pic>
      <p:pic>
        <p:nvPicPr>
          <p:cNvPr id="7" name="img_nerr_2" descr=""/>
          <p:cNvPicPr>
            <a:picLocks noGrp="1"/>
          </p:cNvPicPr>
          <p:nvPr>
            <p:ph type="pic" sz="quarter" idx="20"/>
          </p:nvPr>
        </p:nvPicPr>
        <p:blipFill>
          <a:blip cstate="print" r:embed="rId3"/>
          <a:stretch>
            <a:fillRect/>
          </a:stretch>
        </p:blipFill>
        <p:spPr>
          <a:xfrm>
            <a:off x="4675197" y="2188210"/>
            <a:ext cx="3108960" cy="2377440"/>
          </a:xfrm>
          <a:prstGeom prst="rect">
            <a:avLst/>
          </a:prstGeom>
        </p:spPr>
      </p:pic>
      <p:pic>
        <p:nvPicPr>
          <p:cNvPr id="8" name="img_nerr_3" descr=""/>
          <p:cNvPicPr>
            <a:picLocks noGrp="1"/>
          </p:cNvPicPr>
          <p:nvPr>
            <p:ph type="pic" sz="quarter" idx="24"/>
          </p:nvPr>
        </p:nvPicPr>
        <p:blipFill>
          <a:blip cstate="print" r:embed="rId4"/>
          <a:stretch>
            <a:fillRect/>
          </a:stretch>
        </p:blipFill>
        <p:spPr>
          <a:xfrm>
            <a:off x="4672965" y="4552950"/>
            <a:ext cx="3108960" cy="2286000"/>
          </a:xfrm>
          <a:prstGeom prst="rect">
            <a:avLst/>
          </a:prstGeom>
        </p:spPr>
      </p:pic>
      <p:pic>
        <p:nvPicPr>
          <p:cNvPr id="9" name="img_nerr_4" descr=""/>
          <p:cNvPicPr>
            <a:picLocks noGrp="1"/>
          </p:cNvPicPr>
          <p:nvPr>
            <p:ph type="pic" sz="quarter" idx="21"/>
          </p:nvPr>
        </p:nvPicPr>
        <p:blipFill>
          <a:blip cstate="print" r:embed="rId5"/>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2678</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Amanda Flynn</dc:creator>
  <cp:lastModifiedBy/>
  <cp:revision>126</cp:revision>
  <dcterms:created xsi:type="dcterms:W3CDTF">2021-12-21T14:21:49Z</dcterms:created>
  <dcterms:modified xsi:type="dcterms:W3CDTF">2022-05-11T10:30:51Z</dcterms:modified>
</cp:coreProperties>
</file>